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A3358-7DAF-DBAA-BFB7-EA4F068CB93D}" v="4" dt="2024-07-17T12:22:44.819"/>
    <p1510:client id="{CD2894A0-8633-448D-9CE4-CCFE34CBA398}" v="77" dt="2024-07-17T09:18:02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94"/>
  </p:normalViewPr>
  <p:slideViewPr>
    <p:cSldViewPr snapToGrid="0">
      <p:cViewPr varScale="1">
        <p:scale>
          <a:sx n="84" d="100"/>
          <a:sy n="84" d="100"/>
        </p:scale>
        <p:origin x="3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4BB9F-A88B-4896-A604-DA868BAD47BB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9350" y="1162050"/>
            <a:ext cx="21717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E4DA-A615-4482-9D98-32EF877A624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17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6E4DA-A615-4482-9D98-32EF877A6243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7579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0010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9591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564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4081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7839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9035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794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250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3229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9058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1375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963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148274-4906-2A4A-3768-69FFCB8C754E}"/>
              </a:ext>
            </a:extLst>
          </p:cNvPr>
          <p:cNvSpPr txBox="1"/>
          <p:nvPr/>
        </p:nvSpPr>
        <p:spPr>
          <a:xfrm>
            <a:off x="169196" y="140491"/>
            <a:ext cx="437288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P. Leo 1P801H </a:t>
            </a:r>
            <a:r>
              <a:rPr lang="zh-CN" altLang="en-US" b="1" dirty="0"/>
              <a:t>绝缘胶带</a:t>
            </a:r>
            <a:endParaRPr lang="en-US" altLang="zh-CN" b="1" dirty="0"/>
          </a:p>
          <a:p>
            <a:pPr algn="just"/>
            <a:endParaRPr lang="en-US" b="1" dirty="0"/>
          </a:p>
          <a:p>
            <a:pPr algn="just"/>
            <a:r>
              <a:rPr lang="zh-CN" altLang="en-US" sz="1400" b="1" dirty="0"/>
              <a:t>电气绝缘系统中更薄的加强绝缘胶带选择。</a:t>
            </a:r>
            <a:endParaRPr lang="en-HK" sz="1400" b="1" dirty="0"/>
          </a:p>
          <a:p>
            <a:pPr algn="just"/>
            <a:endParaRPr lang="en-US" altLang="zh-CN" b="1" dirty="0"/>
          </a:p>
          <a:p>
            <a:pPr algn="just"/>
            <a:r>
              <a:rPr lang="zh-CN" altLang="en-US" b="1" dirty="0"/>
              <a:t>     概述</a:t>
            </a:r>
            <a:r>
              <a:rPr lang="en-US" b="1" dirty="0"/>
              <a:t> </a:t>
            </a:r>
          </a:p>
          <a:p>
            <a:pPr algn="just"/>
            <a:endParaRPr lang="en-US" sz="1600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sz="1600" b="1" dirty="0"/>
          </a:p>
          <a:p>
            <a:pPr algn="just"/>
            <a:endParaRPr lang="en-US" sz="1600" b="1" dirty="0"/>
          </a:p>
          <a:p>
            <a:pPr algn="just"/>
            <a:r>
              <a:rPr lang="en-US" altLang="zh-CN" b="1" dirty="0"/>
              <a:t>   </a:t>
            </a:r>
            <a:r>
              <a:rPr lang="zh-CN" altLang="en-US" b="1" dirty="0"/>
              <a:t>  规格：</a:t>
            </a:r>
            <a:r>
              <a:rPr lang="en-US" b="1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D4E433-147A-EEBA-3592-855E05D68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781276"/>
              </p:ext>
            </p:extLst>
          </p:nvPr>
        </p:nvGraphicFramePr>
        <p:xfrm>
          <a:off x="557349" y="6296296"/>
          <a:ext cx="4841966" cy="31546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17361">
                  <a:extLst>
                    <a:ext uri="{9D8B030D-6E8A-4147-A177-3AD203B41FA5}">
                      <a16:colId xmlns:a16="http://schemas.microsoft.com/office/drawing/2014/main" val="4176927299"/>
                    </a:ext>
                  </a:extLst>
                </a:gridCol>
                <a:gridCol w="1879365">
                  <a:extLst>
                    <a:ext uri="{9D8B030D-6E8A-4147-A177-3AD203B41FA5}">
                      <a16:colId xmlns:a16="http://schemas.microsoft.com/office/drawing/2014/main" val="4131574936"/>
                    </a:ext>
                  </a:extLst>
                </a:gridCol>
                <a:gridCol w="1145240">
                  <a:extLst>
                    <a:ext uri="{9D8B030D-6E8A-4147-A177-3AD203B41FA5}">
                      <a16:colId xmlns:a16="http://schemas.microsoft.com/office/drawing/2014/main" val="2284574295"/>
                    </a:ext>
                  </a:extLst>
                </a:gridCol>
              </a:tblGrid>
              <a:tr h="279497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性能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单位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规格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554219"/>
                  </a:ext>
                </a:extLst>
              </a:tr>
              <a:tr h="324317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颜色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黑色和白色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972193"/>
                  </a:ext>
                </a:extLst>
              </a:tr>
              <a:tr h="391915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总厚度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mm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0.03 ± 0.003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561303"/>
                  </a:ext>
                </a:extLst>
              </a:tr>
              <a:tr h="279497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拉伸强度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N/25 mm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80328"/>
                  </a:ext>
                </a:extLst>
              </a:tr>
              <a:tr h="279497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伸长率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58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77850"/>
                  </a:ext>
                </a:extLst>
              </a:tr>
              <a:tr h="279497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钢板粘合力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N/25mm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&gt;6.5 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088"/>
                  </a:ext>
                </a:extLst>
              </a:tr>
              <a:tr h="279497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绝缘强度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kV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&gt; 3.0 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81566"/>
                  </a:ext>
                </a:extLst>
              </a:tr>
              <a:tr h="279497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温度等级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err="1"/>
                        <a:t>o</a:t>
                      </a:r>
                      <a:r>
                        <a:rPr lang="en-US" sz="1400" dirty="0" err="1"/>
                        <a:t>C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130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165468"/>
                  </a:ext>
                </a:extLst>
              </a:tr>
              <a:tr h="279497">
                <a:tc>
                  <a:txBody>
                    <a:bodyPr/>
                    <a:lstStyle/>
                    <a:p>
                      <a:r>
                        <a:rPr lang="en-US" sz="1400" dirty="0"/>
                        <a:t>UL </a:t>
                      </a:r>
                      <a:r>
                        <a:rPr lang="zh-CN" altLang="en-US" sz="1400" dirty="0"/>
                        <a:t>温度等级</a:t>
                      </a:r>
                      <a:r>
                        <a:rPr lang="en-US" sz="1400" dirty="0"/>
                        <a:t> 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Class B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52324"/>
                  </a:ext>
                </a:extLst>
              </a:tr>
              <a:tr h="279497">
                <a:tc>
                  <a:txBody>
                    <a:bodyPr/>
                    <a:lstStyle/>
                    <a:p>
                      <a:r>
                        <a:rPr lang="en-US" sz="1400" dirty="0"/>
                        <a:t>UL 510 </a:t>
                      </a:r>
                      <a:r>
                        <a:rPr lang="zh-CN" altLang="en-US" sz="1400" dirty="0"/>
                        <a:t>阻燃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通过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7844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957E7A-5869-FFA7-88B6-C370D1588A50}"/>
              </a:ext>
            </a:extLst>
          </p:cNvPr>
          <p:cNvSpPr txBox="1"/>
          <p:nvPr/>
        </p:nvSpPr>
        <p:spPr>
          <a:xfrm>
            <a:off x="246459" y="9421423"/>
            <a:ext cx="636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测试方法</a:t>
            </a:r>
            <a:r>
              <a:rPr lang="en-US" sz="1200" dirty="0"/>
              <a:t>: </a:t>
            </a:r>
            <a:r>
              <a:rPr lang="zh-CN" altLang="en-US" sz="1200" dirty="0"/>
              <a:t>按照</a:t>
            </a:r>
            <a:r>
              <a:rPr lang="en-US" sz="1200" dirty="0"/>
              <a:t>ASTM </a:t>
            </a:r>
            <a:r>
              <a:rPr lang="zh-CN" altLang="en-US" sz="1200" dirty="0"/>
              <a:t>测试方法</a:t>
            </a:r>
            <a:endParaRPr lang="en-US" sz="1200" dirty="0"/>
          </a:p>
          <a:p>
            <a:r>
              <a:rPr lang="zh-CN" altLang="en-US" sz="1200" dirty="0"/>
              <a:t>保质期：在</a:t>
            </a:r>
            <a:r>
              <a:rPr lang="en-US" altLang="zh-CN" sz="1200" dirty="0"/>
              <a:t>23℃</a:t>
            </a:r>
            <a:r>
              <a:rPr lang="zh-CN" altLang="en-US" sz="1200" dirty="0"/>
              <a:t>和</a:t>
            </a:r>
            <a:r>
              <a:rPr lang="en-US" altLang="zh-CN" sz="1200" dirty="0"/>
              <a:t>65%</a:t>
            </a:r>
            <a:r>
              <a:rPr lang="zh-CN" altLang="en-US" sz="1200" dirty="0"/>
              <a:t>相对湿度下储存</a:t>
            </a:r>
            <a:r>
              <a:rPr lang="en-US" altLang="zh-CN" sz="1200" dirty="0"/>
              <a:t>6</a:t>
            </a:r>
            <a:r>
              <a:rPr lang="zh-CN" altLang="en-US" sz="1200" dirty="0"/>
              <a:t>个月</a:t>
            </a:r>
            <a:endParaRPr lang="en-HK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14623-1551-6429-CECD-E775E6BEB035}"/>
              </a:ext>
            </a:extLst>
          </p:cNvPr>
          <p:cNvSpPr txBox="1"/>
          <p:nvPr/>
        </p:nvSpPr>
        <p:spPr>
          <a:xfrm>
            <a:off x="435429" y="1558916"/>
            <a:ext cx="40056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1P801H</a:t>
            </a:r>
            <a:r>
              <a:rPr lang="zh-CN" altLang="en-US" sz="1400" dirty="0"/>
              <a:t>是涂有丙烯酸压敏粘合剂的</a:t>
            </a:r>
            <a:r>
              <a:rPr lang="en-US" altLang="zh-CN" sz="1400" dirty="0"/>
              <a:t>0.5 mil (0.0125mm)</a:t>
            </a:r>
            <a:r>
              <a:rPr lang="zh-CN" altLang="en-US" sz="1400" dirty="0"/>
              <a:t>厚度的聚酯（</a:t>
            </a:r>
            <a:r>
              <a:rPr lang="en-US" altLang="zh-CN" sz="1400" dirty="0"/>
              <a:t>PET</a:t>
            </a:r>
            <a:r>
              <a:rPr lang="zh-CN" altLang="en-US" sz="1400" dirty="0"/>
              <a:t>）胶带，我们还可以按照</a:t>
            </a:r>
            <a:r>
              <a:rPr lang="en-US" altLang="zh-CN" sz="1400" dirty="0"/>
              <a:t>IEC 60950</a:t>
            </a:r>
            <a:r>
              <a:rPr lang="zh-CN" altLang="en-US" sz="1400" dirty="0"/>
              <a:t>的规定提供三层加强绝缘基材的胶带产品。</a:t>
            </a:r>
            <a:endParaRPr lang="en-US" sz="1400" dirty="0"/>
          </a:p>
          <a:p>
            <a:pPr algn="just"/>
            <a:endParaRPr lang="en-US" sz="1400" dirty="0"/>
          </a:p>
          <a:p>
            <a:pPr algn="just"/>
            <a:r>
              <a:rPr lang="zh-CN" altLang="en-US" b="1" dirty="0"/>
              <a:t>重点关注</a:t>
            </a:r>
            <a:r>
              <a:rPr lang="en-US" b="1" dirty="0"/>
              <a:t> </a:t>
            </a:r>
          </a:p>
          <a:p>
            <a:pPr algn="just"/>
            <a:endParaRPr lang="en-U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/>
              <a:t>阻燃性能符合</a:t>
            </a:r>
            <a:r>
              <a:rPr lang="en-US" altLang="zh-CN" sz="1400" dirty="0"/>
              <a:t>UL 510</a:t>
            </a:r>
            <a:r>
              <a:rPr lang="zh-CN" altLang="en-US" sz="1400" dirty="0"/>
              <a:t>标准</a:t>
            </a:r>
            <a:r>
              <a:rPr lang="zh-CN" altLang="en-US" sz="1400" b="1" dirty="0"/>
              <a:t>。</a:t>
            </a:r>
            <a:endParaRPr lang="en-U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/>
              <a:t>适用于</a:t>
            </a:r>
            <a:r>
              <a:rPr lang="en-US" altLang="zh-CN" sz="1400" b="1" dirty="0"/>
              <a:t>UL B</a:t>
            </a:r>
            <a:r>
              <a:rPr lang="zh-CN" altLang="en-US" sz="1400" b="1" dirty="0"/>
              <a:t>级电气绝缘系统</a:t>
            </a:r>
            <a:r>
              <a:rPr lang="en-US" sz="1400" b="1" dirty="0"/>
              <a:t> (EIS)</a:t>
            </a:r>
            <a:r>
              <a:rPr lang="zh-CN" altLang="en-US" sz="1400" b="1" dirty="0"/>
              <a:t>。</a:t>
            </a:r>
            <a:endParaRPr lang="en-U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b="1" dirty="0"/>
              <a:t>PET</a:t>
            </a:r>
            <a:r>
              <a:rPr lang="zh-CN" altLang="en-US" sz="1400" b="1" dirty="0"/>
              <a:t>薄膜（</a:t>
            </a:r>
            <a:r>
              <a:rPr lang="en-US" altLang="zh-CN" sz="1400" b="1" dirty="0"/>
              <a:t>0.0125</a:t>
            </a:r>
            <a:r>
              <a:rPr lang="zh-CN" altLang="en-US" sz="1400" b="1" dirty="0"/>
              <a:t>毫米厚）</a:t>
            </a:r>
            <a:r>
              <a:rPr lang="zh-CN" altLang="en-US" sz="1400" dirty="0"/>
              <a:t>比竞争对手薄得多，形成</a:t>
            </a:r>
            <a:r>
              <a:rPr lang="zh-CN" altLang="en-US" sz="1400" b="1" dirty="0"/>
              <a:t>更薄的加强绝缘系统</a:t>
            </a:r>
            <a:r>
              <a:rPr lang="zh-CN" altLang="en-US" sz="1400" dirty="0"/>
              <a:t>。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b="1" dirty="0"/>
              <a:t>双层胶带（</a:t>
            </a:r>
            <a:r>
              <a:rPr lang="en-US" altLang="zh-CN" sz="1400" b="1" dirty="0"/>
              <a:t>0.0125 mm PET</a:t>
            </a:r>
            <a:r>
              <a:rPr lang="zh-CN" altLang="en-US" sz="1400" b="1" dirty="0"/>
              <a:t>薄膜</a:t>
            </a:r>
            <a:r>
              <a:rPr lang="en-US" altLang="zh-CN" sz="1400" b="1" dirty="0"/>
              <a:t>x 2</a:t>
            </a:r>
            <a:r>
              <a:rPr lang="zh-CN" altLang="en-US" sz="1400" b="1" dirty="0"/>
              <a:t>）</a:t>
            </a:r>
            <a:r>
              <a:rPr lang="zh-CN" altLang="en-US" sz="1400" dirty="0"/>
              <a:t>适用于</a:t>
            </a:r>
            <a:r>
              <a:rPr lang="en-US" altLang="zh-CN" sz="1400" b="1" dirty="0"/>
              <a:t>F83</a:t>
            </a:r>
            <a:r>
              <a:rPr lang="zh-CN" altLang="en-US" sz="1400" b="1" dirty="0"/>
              <a:t>绝缘系统</a:t>
            </a:r>
            <a:r>
              <a:rPr lang="zh-CN" altLang="en-US" sz="1400" dirty="0"/>
              <a:t>对地主绝缘。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b="1" dirty="0"/>
              <a:t>满足</a:t>
            </a:r>
            <a:r>
              <a:rPr lang="en-US" altLang="zh-CN" sz="1400" b="1" dirty="0"/>
              <a:t>RoHS</a:t>
            </a:r>
            <a:r>
              <a:rPr lang="zh-CN" altLang="en-US" sz="1400" b="1" dirty="0"/>
              <a:t>标准和无卤要求</a:t>
            </a:r>
            <a:r>
              <a:rPr lang="zh-CN" altLang="en-US" sz="1400" dirty="0"/>
              <a:t>。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/>
              <a:t>优异的粘合性能。</a:t>
            </a:r>
            <a:endParaRPr lang="en-US" altLang="zh-CN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/>
              <a:t>出色的耐热性和耐溶剂性。</a:t>
            </a:r>
            <a:endParaRPr lang="en-US" altLang="zh-CN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/>
              <a:t>高拉伸强度</a:t>
            </a:r>
            <a:r>
              <a:rPr lang="en-US" sz="1400" dirty="0"/>
              <a:t> </a:t>
            </a:r>
            <a:r>
              <a:rPr lang="zh-CN" altLang="en-US" sz="1400" dirty="0"/>
              <a:t>。</a:t>
            </a:r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6C929-DA94-420B-0BF3-250F5E51D75F}"/>
              </a:ext>
            </a:extLst>
          </p:cNvPr>
          <p:cNvSpPr/>
          <p:nvPr/>
        </p:nvSpPr>
        <p:spPr>
          <a:xfrm>
            <a:off x="4631837" y="2935024"/>
            <a:ext cx="2226163" cy="327434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1BFF2-9D6E-F330-5AC3-02CDD95F60F2}"/>
              </a:ext>
            </a:extLst>
          </p:cNvPr>
          <p:cNvSpPr txBox="1"/>
          <p:nvPr/>
        </p:nvSpPr>
        <p:spPr>
          <a:xfrm>
            <a:off x="4779926" y="3173515"/>
            <a:ext cx="1924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应用范围：</a:t>
            </a:r>
            <a:endParaRPr lang="en-US" altLang="zh-CN" sz="1400" b="1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变压器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电容器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马达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继电器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电子元器件</a:t>
            </a:r>
            <a:endParaRPr lang="en-US" altLang="zh-CN" sz="1400" dirty="0"/>
          </a:p>
          <a:p>
            <a:endParaRPr lang="en-US" sz="1400" dirty="0"/>
          </a:p>
          <a:p>
            <a:r>
              <a:rPr lang="zh-CN" altLang="en-US" sz="1400" b="1" dirty="0"/>
              <a:t>需要加强绝缘的场景</a:t>
            </a:r>
            <a:endParaRPr lang="en-US" sz="1600" dirty="0"/>
          </a:p>
          <a:p>
            <a:endParaRPr lang="en-US" dirty="0"/>
          </a:p>
          <a:p>
            <a:endParaRPr lang="en-HK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782AECC-13A3-AD78-E991-7016BDC34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3945" b="-29879"/>
          <a:stretch/>
        </p:blipFill>
        <p:spPr bwMode="auto">
          <a:xfrm>
            <a:off x="5072212" y="282969"/>
            <a:ext cx="1785787" cy="7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roll of tape with a blue rim&#10;&#10;Description automatically generated">
            <a:extLst>
              <a:ext uri="{FF2B5EF4-FFF2-40B4-BE49-F238E27FC236}">
                <a16:creationId xmlns:a16="http://schemas.microsoft.com/office/drawing/2014/main" id="{CB4A28AC-351E-5C81-F1CE-08EB400B7C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9" r="16796" b="2786"/>
          <a:stretch/>
        </p:blipFill>
        <p:spPr>
          <a:xfrm>
            <a:off x="4626216" y="1096997"/>
            <a:ext cx="2231783" cy="18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14CA63-A0BE-B0BF-6607-44870A244B3D}"/>
              </a:ext>
            </a:extLst>
          </p:cNvPr>
          <p:cNvSpPr txBox="1"/>
          <p:nvPr/>
        </p:nvSpPr>
        <p:spPr>
          <a:xfrm>
            <a:off x="100013" y="15707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应用案例</a:t>
            </a:r>
            <a:r>
              <a:rPr lang="en-US" b="1" dirty="0"/>
              <a:t>: </a:t>
            </a:r>
          </a:p>
          <a:p>
            <a:endParaRPr lang="en-US" b="1" dirty="0"/>
          </a:p>
          <a:p>
            <a:endParaRPr lang="pt-BR" b="1" dirty="0"/>
          </a:p>
          <a:p>
            <a:endParaRPr lang="en-HK" dirty="0"/>
          </a:p>
        </p:txBody>
      </p:sp>
      <p:sp>
        <p:nvSpPr>
          <p:cNvPr id="2" name="文字方塊 7">
            <a:extLst>
              <a:ext uri="{FF2B5EF4-FFF2-40B4-BE49-F238E27FC236}">
                <a16:creationId xmlns:a16="http://schemas.microsoft.com/office/drawing/2014/main" id="{12668FDE-2AF2-6D4C-0C96-CAA9222DB65B}"/>
              </a:ext>
            </a:extLst>
          </p:cNvPr>
          <p:cNvSpPr txBox="1"/>
          <p:nvPr/>
        </p:nvSpPr>
        <p:spPr>
          <a:xfrm>
            <a:off x="3622955" y="9610389"/>
            <a:ext cx="5608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Copyright® 2024 P. Leo &amp; Co., Ltd. All rights reserved.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B0386-9030-79A2-11F3-3B2FF564286F}"/>
              </a:ext>
            </a:extLst>
          </p:cNvPr>
          <p:cNvSpPr txBox="1"/>
          <p:nvPr/>
        </p:nvSpPr>
        <p:spPr>
          <a:xfrm>
            <a:off x="245148" y="8036704"/>
            <a:ext cx="62699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/>
              <a:t>联络</a:t>
            </a:r>
            <a:r>
              <a:rPr lang="en-US" sz="1050" b="1" dirty="0"/>
              <a:t>:</a:t>
            </a:r>
          </a:p>
          <a:p>
            <a:r>
              <a:rPr lang="zh-CN" altLang="en-US" sz="1050" dirty="0"/>
              <a:t>中国大陆</a:t>
            </a:r>
            <a:r>
              <a:rPr lang="en-US" altLang="zh-CN" sz="1050" dirty="0"/>
              <a:t>(</a:t>
            </a:r>
            <a:r>
              <a:rPr lang="zh-CN" altLang="en-US" sz="1050" dirty="0"/>
              <a:t>同微信</a:t>
            </a:r>
            <a:r>
              <a:rPr lang="en-US" altLang="zh-CN" sz="1050" dirty="0"/>
              <a:t>):+86 13360687771(</a:t>
            </a:r>
            <a:r>
              <a:rPr lang="zh-CN" altLang="en-US" sz="1050" dirty="0"/>
              <a:t>何小姐</a:t>
            </a:r>
            <a:r>
              <a:rPr lang="en-US" altLang="zh-CN" sz="1050" dirty="0"/>
              <a:t>) </a:t>
            </a:r>
          </a:p>
          <a:p>
            <a:r>
              <a:rPr lang="zh-CN" altLang="en-US" sz="1050" dirty="0"/>
              <a:t>北美</a:t>
            </a:r>
            <a:r>
              <a:rPr lang="en-US" altLang="zh-CN" sz="1050" dirty="0"/>
              <a:t>:+1(970)3718146 (</a:t>
            </a:r>
            <a:r>
              <a:rPr lang="en-US" sz="1050" dirty="0" err="1"/>
              <a:t>Mr</a:t>
            </a:r>
            <a:r>
              <a:rPr lang="en-US" sz="1050" dirty="0"/>
              <a:t> Scott </a:t>
            </a:r>
            <a:r>
              <a:rPr lang="en-US" sz="1050" dirty="0" err="1"/>
              <a:t>Mundform</a:t>
            </a:r>
            <a:r>
              <a:rPr lang="en-US" sz="1050" dirty="0"/>
              <a:t>)</a:t>
            </a:r>
          </a:p>
          <a:p>
            <a:r>
              <a:rPr lang="zh-CN" altLang="en-US" sz="1050" dirty="0"/>
              <a:t>香港</a:t>
            </a:r>
            <a:r>
              <a:rPr lang="en-US" altLang="zh-CN" sz="1050" dirty="0"/>
              <a:t>:+852 26048222 </a:t>
            </a:r>
          </a:p>
          <a:p>
            <a:r>
              <a:rPr lang="zh-CN" altLang="en-US" sz="1050" dirty="0"/>
              <a:t>电子邮件</a:t>
            </a:r>
            <a:r>
              <a:rPr lang="en-US" altLang="zh-CN" sz="1050" dirty="0"/>
              <a:t>:</a:t>
            </a:r>
            <a:r>
              <a:rPr lang="en-US" sz="1050" dirty="0"/>
              <a:t>sales@pleo.com</a:t>
            </a:r>
          </a:p>
          <a:p>
            <a:endParaRPr lang="en-US" sz="1050" dirty="0"/>
          </a:p>
          <a:p>
            <a:r>
              <a:rPr lang="zh-CN" altLang="en-US" sz="1050" b="1" dirty="0"/>
              <a:t>彼利奥集团有限公司</a:t>
            </a:r>
            <a:r>
              <a:rPr lang="en-US" altLang="zh-CN" sz="1050" dirty="0"/>
              <a:t>|</a:t>
            </a:r>
            <a:r>
              <a:rPr lang="zh-CN" altLang="en-US" sz="1050" dirty="0"/>
              <a:t>香港新界沙田香港科学园</a:t>
            </a:r>
            <a:r>
              <a:rPr lang="en-US" altLang="zh-CN" sz="1050" dirty="0"/>
              <a:t>8</a:t>
            </a:r>
            <a:r>
              <a:rPr lang="en-US" sz="1050" dirty="0"/>
              <a:t>W 210</a:t>
            </a:r>
            <a:r>
              <a:rPr lang="zh-CN" altLang="en-US" sz="1050" dirty="0"/>
              <a:t>室 </a:t>
            </a:r>
            <a:endParaRPr lang="en-US" altLang="zh-CN" sz="1050" dirty="0"/>
          </a:p>
          <a:p>
            <a:r>
              <a:rPr lang="zh-CN" altLang="en-US" sz="1050" dirty="0"/>
              <a:t>工厂</a:t>
            </a:r>
            <a:r>
              <a:rPr lang="en-US" altLang="zh-CN" sz="1050" dirty="0"/>
              <a:t>|</a:t>
            </a:r>
            <a:r>
              <a:rPr lang="zh-CN" altLang="en-US" sz="1050" dirty="0"/>
              <a:t>广东省东莞市横沥区田坑瑞华路</a:t>
            </a:r>
            <a:r>
              <a:rPr lang="en-US" altLang="zh-CN" sz="1050" dirty="0"/>
              <a:t>3</a:t>
            </a:r>
            <a:r>
              <a:rPr lang="zh-CN" altLang="en-US" sz="1050" dirty="0"/>
              <a:t>号 邮编 </a:t>
            </a:r>
            <a:r>
              <a:rPr lang="en-US" altLang="zh-CN" sz="1050" dirty="0"/>
              <a:t>523206  </a:t>
            </a:r>
            <a:r>
              <a:rPr lang="en-US" sz="105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B5279-004E-DB4A-E183-11AAC5824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57" b="-35951"/>
          <a:stretch/>
        </p:blipFill>
        <p:spPr bwMode="auto">
          <a:xfrm>
            <a:off x="245148" y="9510262"/>
            <a:ext cx="916129" cy="3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A3597D-BDC4-BAE2-64D7-808AA78BA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46852"/>
              </p:ext>
            </p:extLst>
          </p:nvPr>
        </p:nvGraphicFramePr>
        <p:xfrm>
          <a:off x="330987" y="2758702"/>
          <a:ext cx="6096128" cy="15432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034">
                  <a:extLst>
                    <a:ext uri="{9D8B030D-6E8A-4147-A177-3AD203B41FA5}">
                      <a16:colId xmlns:a16="http://schemas.microsoft.com/office/drawing/2014/main" val="656326622"/>
                    </a:ext>
                  </a:extLst>
                </a:gridCol>
                <a:gridCol w="1812758">
                  <a:extLst>
                    <a:ext uri="{9D8B030D-6E8A-4147-A177-3AD203B41FA5}">
                      <a16:colId xmlns:a16="http://schemas.microsoft.com/office/drawing/2014/main" val="4087289923"/>
                    </a:ext>
                  </a:extLst>
                </a:gridCol>
                <a:gridCol w="2320336">
                  <a:extLst>
                    <a:ext uri="{9D8B030D-6E8A-4147-A177-3AD203B41FA5}">
                      <a16:colId xmlns:a16="http://schemas.microsoft.com/office/drawing/2014/main" val="4152067611"/>
                    </a:ext>
                  </a:extLst>
                </a:gridCol>
              </a:tblGrid>
              <a:tr h="279999">
                <a:tc>
                  <a:txBody>
                    <a:bodyPr/>
                    <a:lstStyle/>
                    <a:p>
                      <a:pPr algn="ctr"/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P. Leo 1P801H </a:t>
                      </a:r>
                      <a:r>
                        <a:rPr lang="zh-CN" altLang="en-US" sz="1400" dirty="0"/>
                        <a:t>胶带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主要竞争对手的</a:t>
                      </a:r>
                      <a:r>
                        <a:rPr lang="en-US" sz="1400" dirty="0"/>
                        <a:t> PET </a:t>
                      </a:r>
                      <a:r>
                        <a:rPr lang="zh-CN" altLang="en-US" sz="1400" dirty="0"/>
                        <a:t>胶带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70822"/>
                  </a:ext>
                </a:extLst>
              </a:tr>
              <a:tr h="2799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PET</a:t>
                      </a:r>
                      <a:r>
                        <a:rPr lang="zh-CN" altLang="en-US" sz="1400" dirty="0"/>
                        <a:t>薄膜厚度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0.0125 mm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0.025 mm 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6592"/>
                  </a:ext>
                </a:extLst>
              </a:tr>
              <a:tr h="2799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总厚度</a:t>
                      </a:r>
                      <a:r>
                        <a:rPr lang="en-US" sz="1400" dirty="0"/>
                        <a:t>(</a:t>
                      </a:r>
                      <a:r>
                        <a:rPr lang="zh-CN" altLang="en-US" sz="1400" dirty="0"/>
                        <a:t>包括粘合剂层</a:t>
                      </a:r>
                      <a:r>
                        <a:rPr lang="en-US" sz="1400" dirty="0"/>
                        <a:t>)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0.030 mm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0.055 mm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857175"/>
                  </a:ext>
                </a:extLst>
              </a:tr>
              <a:tr h="3240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UL </a:t>
                      </a:r>
                      <a:r>
                        <a:rPr lang="zh-CN" altLang="en-US" sz="1400" dirty="0"/>
                        <a:t>温度等级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Class B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Class B 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49163"/>
                  </a:ext>
                </a:extLst>
              </a:tr>
              <a:tr h="2799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 510 </a:t>
                      </a:r>
                      <a:r>
                        <a:rPr lang="zh-CN" altLang="en-US" sz="1400" dirty="0"/>
                        <a:t>阻燃测试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通过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通过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691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B8769C4D-967B-4ED3-DAF5-D4617B500057}"/>
              </a:ext>
            </a:extLst>
          </p:cNvPr>
          <p:cNvSpPr txBox="1"/>
          <p:nvPr/>
        </p:nvSpPr>
        <p:spPr>
          <a:xfrm>
            <a:off x="1016498" y="4652425"/>
            <a:ext cx="4136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P. Leo 1P801H </a:t>
            </a:r>
            <a:r>
              <a:rPr lang="zh-CN" altLang="en-US" sz="1000" b="1" dirty="0"/>
              <a:t>胶带</a:t>
            </a:r>
            <a:r>
              <a:rPr lang="en-US" sz="1000" b="1" dirty="0"/>
              <a:t> vs. </a:t>
            </a:r>
            <a:r>
              <a:rPr lang="zh-CN" altLang="en-US" sz="1000" b="1" dirty="0"/>
              <a:t>某主要竞争对手的</a:t>
            </a:r>
            <a:r>
              <a:rPr lang="en-US" altLang="zh-CN" sz="1000" b="1" dirty="0"/>
              <a:t>PET</a:t>
            </a:r>
            <a:r>
              <a:rPr lang="zh-CN" altLang="en-US" sz="1000" b="1" dirty="0"/>
              <a:t>胶带的对比</a:t>
            </a:r>
            <a:endParaRPr lang="en-HK" sz="1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002DC-D7A3-53C1-E219-4934B5B9312B}"/>
              </a:ext>
            </a:extLst>
          </p:cNvPr>
          <p:cNvSpPr txBox="1"/>
          <p:nvPr/>
        </p:nvSpPr>
        <p:spPr>
          <a:xfrm>
            <a:off x="204910" y="601199"/>
            <a:ext cx="444133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zh-CN" altLang="en-US" sz="1400" dirty="0"/>
              <a:t>行业要求电动汽车、手机和无线路由器等工业产品采用更小的变压器设计。我们的</a:t>
            </a:r>
            <a:r>
              <a:rPr lang="en-US" altLang="zh-CN" sz="1400" dirty="0"/>
              <a:t>1P801H</a:t>
            </a:r>
            <a:r>
              <a:rPr lang="zh-CN" altLang="en-US" sz="1400" dirty="0"/>
              <a:t>胶带采用的薄膜至少比传统的聚酯（</a:t>
            </a:r>
            <a:r>
              <a:rPr lang="en-US" altLang="zh-CN" sz="1400" dirty="0"/>
              <a:t>PET</a:t>
            </a:r>
            <a:r>
              <a:rPr lang="zh-CN" altLang="en-US" sz="1400" dirty="0"/>
              <a:t>）薄膜薄一个数量级。因此根据</a:t>
            </a:r>
            <a:r>
              <a:rPr lang="en-US" altLang="zh-CN" sz="1400" dirty="0"/>
              <a:t>IEC 60950</a:t>
            </a:r>
            <a:r>
              <a:rPr lang="zh-CN" altLang="en-US" sz="1400" dirty="0"/>
              <a:t>，使用我们的胶带的</a:t>
            </a:r>
            <a:r>
              <a:rPr lang="zh-CN" altLang="en-US" sz="1400" b="1" dirty="0"/>
              <a:t>加强绝缘（</a:t>
            </a:r>
            <a:r>
              <a:rPr lang="en-US" altLang="zh-CN" sz="1400" b="1" dirty="0"/>
              <a:t>3</a:t>
            </a:r>
            <a:r>
              <a:rPr lang="zh-CN" altLang="en-US" sz="1400" b="1" dirty="0"/>
              <a:t>层）总厚度为</a:t>
            </a:r>
            <a:r>
              <a:rPr lang="en-US" altLang="zh-CN" sz="1400" b="1" dirty="0"/>
              <a:t>0.09</a:t>
            </a:r>
            <a:r>
              <a:rPr lang="zh-CN" altLang="en-US" sz="1400" b="1" dirty="0"/>
              <a:t>毫米，</a:t>
            </a:r>
            <a:r>
              <a:rPr lang="zh-CN" altLang="en-US" sz="1400" dirty="0"/>
              <a:t>比</a:t>
            </a:r>
            <a:r>
              <a:rPr lang="zh-CN" altLang="en-US" sz="1400" b="1" dirty="0"/>
              <a:t>某主要竞争对手的胶带（</a:t>
            </a:r>
            <a:r>
              <a:rPr lang="en-US" altLang="zh-CN" sz="1400" b="1" dirty="0"/>
              <a:t>0.165</a:t>
            </a:r>
            <a:r>
              <a:rPr lang="zh-CN" altLang="en-US" sz="1400" b="1" dirty="0"/>
              <a:t>毫米）</a:t>
            </a:r>
            <a:r>
              <a:rPr lang="zh-CN" altLang="en-US" sz="1400" dirty="0"/>
              <a:t>薄得多</a:t>
            </a:r>
            <a:r>
              <a:rPr lang="zh-CN" altLang="en-US" sz="1400" b="1" dirty="0"/>
              <a:t>。</a:t>
            </a:r>
            <a:endParaRPr lang="en-US" sz="1400" b="1" dirty="0"/>
          </a:p>
        </p:txBody>
      </p:sp>
      <p:pic>
        <p:nvPicPr>
          <p:cNvPr id="1026" name="Picture 2" descr="electric transformer">
            <a:extLst>
              <a:ext uri="{FF2B5EF4-FFF2-40B4-BE49-F238E27FC236}">
                <a16:creationId xmlns:a16="http://schemas.microsoft.com/office/drawing/2014/main" id="{A159362F-B02F-E558-0874-E1916CA1C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4" t="13804" r="23004" b="18545"/>
          <a:stretch/>
        </p:blipFill>
        <p:spPr bwMode="auto">
          <a:xfrm>
            <a:off x="4751137" y="798286"/>
            <a:ext cx="1785462" cy="14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BF68D71-3955-8364-F4C8-0419BA029B56}"/>
              </a:ext>
            </a:extLst>
          </p:cNvPr>
          <p:cNvSpPr txBox="1"/>
          <p:nvPr/>
        </p:nvSpPr>
        <p:spPr>
          <a:xfrm>
            <a:off x="250686" y="6770506"/>
            <a:ext cx="6417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err="1"/>
              <a:t>P.Leo</a:t>
            </a:r>
            <a:r>
              <a:rPr lang="en-US" altLang="zh-CN" sz="1100" b="1" dirty="0"/>
              <a:t> </a:t>
            </a:r>
            <a:r>
              <a:rPr lang="en-US" sz="1100" b="1" dirty="0"/>
              <a:t>1P801H</a:t>
            </a:r>
            <a:r>
              <a:rPr lang="zh-CN" altLang="en-US" sz="1100" b="1" dirty="0"/>
              <a:t>胶带的加强绝缘系统的厚度</a:t>
            </a:r>
            <a:r>
              <a:rPr lang="en-US" sz="1100" b="1" dirty="0"/>
              <a:t> </a:t>
            </a:r>
            <a:r>
              <a:rPr lang="zh-CN" altLang="en-US" sz="1100" b="1" dirty="0"/>
              <a:t>比某主要竞争对手的要薄很多</a:t>
            </a:r>
            <a:endParaRPr lang="en-HK" sz="1100" b="1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59815B2-A33D-4F0F-051A-4B01ABBC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47" y="5013835"/>
            <a:ext cx="6806807" cy="180243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2BFD761-315F-AB85-1836-EC7BDE08CFC5}"/>
              </a:ext>
            </a:extLst>
          </p:cNvPr>
          <p:cNvSpPr txBox="1"/>
          <p:nvPr/>
        </p:nvSpPr>
        <p:spPr>
          <a:xfrm>
            <a:off x="204910" y="7261457"/>
            <a:ext cx="665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此外，</a:t>
            </a:r>
            <a:r>
              <a:rPr lang="zh-CN" altLang="en-US" sz="1400" b="1" dirty="0"/>
              <a:t>两层</a:t>
            </a:r>
            <a:r>
              <a:rPr lang="en-US" altLang="zh-CN" sz="1400" dirty="0"/>
              <a:t>1P801H</a:t>
            </a:r>
            <a:r>
              <a:rPr lang="zh-CN" altLang="en-US" sz="1400" dirty="0"/>
              <a:t>胶带（</a:t>
            </a:r>
            <a:r>
              <a:rPr lang="en-US" altLang="zh-CN" sz="1400" dirty="0"/>
              <a:t>0.0125mm PET</a:t>
            </a:r>
            <a:r>
              <a:rPr lang="zh-CN" altLang="en-US" sz="1400" dirty="0"/>
              <a:t>薄膜</a:t>
            </a:r>
            <a:r>
              <a:rPr lang="en-US" altLang="zh-CN" sz="1400" dirty="0"/>
              <a:t>x2</a:t>
            </a:r>
            <a:r>
              <a:rPr lang="zh-CN" altLang="en-US" sz="1400" dirty="0"/>
              <a:t>）可适用于</a:t>
            </a:r>
            <a:r>
              <a:rPr lang="en-US" altLang="zh-CN" sz="1400" b="1" dirty="0"/>
              <a:t>F83 EIS</a:t>
            </a:r>
            <a:r>
              <a:rPr lang="zh-CN" altLang="en-US" sz="1400" b="1" dirty="0"/>
              <a:t>绝缘系统的对地主绝缘</a:t>
            </a:r>
            <a:r>
              <a:rPr lang="zh-CN" altLang="en-US" sz="1400" dirty="0"/>
              <a:t>。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3534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368</Words>
  <Application>Microsoft Macintosh PowerPoint</Application>
  <PresentationFormat>A4 Paper (210x297 mm)</PresentationFormat>
  <Paragraphs>110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Adam Kong</dc:creator>
  <cp:lastModifiedBy>Ronnie Chan</cp:lastModifiedBy>
  <cp:revision>12</cp:revision>
  <cp:lastPrinted>2024-07-11T04:00:46Z</cp:lastPrinted>
  <dcterms:created xsi:type="dcterms:W3CDTF">2024-07-08T02:13:55Z</dcterms:created>
  <dcterms:modified xsi:type="dcterms:W3CDTF">2024-07-24T07:52:56Z</dcterms:modified>
</cp:coreProperties>
</file>