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94"/>
  </p:normalViewPr>
  <p:slideViewPr>
    <p:cSldViewPr snapToGrid="0">
      <p:cViewPr varScale="1">
        <p:scale>
          <a:sx n="84" d="100"/>
          <a:sy n="84" d="100"/>
        </p:scale>
        <p:origin x="3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BB9F-A88B-4896-A604-DA868BAD47BB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9350" y="1162050"/>
            <a:ext cx="21717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E4DA-A615-4482-9D98-32EF877A624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17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6E4DA-A615-4482-9D98-32EF877A6243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7579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010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591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564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4081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7839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03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794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250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3229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9058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1375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CD495A-EFD7-43E2-BB36-7993F15FA985}" type="datetimeFigureOut">
              <a:rPr lang="en-HK" smtClean="0"/>
              <a:t>24/7/2024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C4A05-E18B-45D4-BFD8-9FAD058C31F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963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148274-4906-2A4A-3768-69FFCB8C754E}"/>
              </a:ext>
            </a:extLst>
          </p:cNvPr>
          <p:cNvSpPr txBox="1"/>
          <p:nvPr/>
        </p:nvSpPr>
        <p:spPr>
          <a:xfrm>
            <a:off x="169196" y="140491"/>
            <a:ext cx="43728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/>
              <a:t>P. Leo 1P801H Electrical Tape</a:t>
            </a:r>
          </a:p>
          <a:p>
            <a:pPr algn="just"/>
            <a:r>
              <a:rPr lang="en-HK" sz="1400"/>
              <a:t>Thinner reinforced insulation alternative to your electrical insulation systems </a:t>
            </a:r>
          </a:p>
          <a:p>
            <a:pPr algn="just"/>
            <a:endParaRPr lang="en-HK" sz="1400"/>
          </a:p>
          <a:p>
            <a:pPr algn="just"/>
            <a:r>
              <a:rPr lang="en-US" b="1"/>
              <a:t>Overview </a:t>
            </a:r>
          </a:p>
          <a:p>
            <a:pPr algn="just"/>
            <a:endParaRPr lang="en-US" sz="1600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b="1"/>
          </a:p>
          <a:p>
            <a:pPr algn="just"/>
            <a:endParaRPr lang="en-US" sz="1600" b="1"/>
          </a:p>
          <a:p>
            <a:pPr algn="just"/>
            <a:endParaRPr lang="en-US" sz="1600" b="1"/>
          </a:p>
          <a:p>
            <a:pPr algn="just"/>
            <a:endParaRPr lang="en-US" b="1"/>
          </a:p>
          <a:p>
            <a:pPr algn="just"/>
            <a:r>
              <a:rPr lang="en-US" b="1"/>
              <a:t>Specifications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D4E433-147A-EEBA-3592-855E05D68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77515"/>
              </p:ext>
            </p:extLst>
          </p:nvPr>
        </p:nvGraphicFramePr>
        <p:xfrm>
          <a:off x="716039" y="6278810"/>
          <a:ext cx="4718448" cy="31344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5247">
                  <a:extLst>
                    <a:ext uri="{9D8B030D-6E8A-4147-A177-3AD203B41FA5}">
                      <a16:colId xmlns:a16="http://schemas.microsoft.com/office/drawing/2014/main" val="4176927299"/>
                    </a:ext>
                  </a:extLst>
                </a:gridCol>
                <a:gridCol w="1075648">
                  <a:extLst>
                    <a:ext uri="{9D8B030D-6E8A-4147-A177-3AD203B41FA5}">
                      <a16:colId xmlns:a16="http://schemas.microsoft.com/office/drawing/2014/main" val="4131574936"/>
                    </a:ext>
                  </a:extLst>
                </a:gridCol>
                <a:gridCol w="1667553">
                  <a:extLst>
                    <a:ext uri="{9D8B030D-6E8A-4147-A177-3AD203B41FA5}">
                      <a16:colId xmlns:a16="http://schemas.microsoft.com/office/drawing/2014/main" val="2284574295"/>
                    </a:ext>
                  </a:extLst>
                </a:gridCol>
              </a:tblGrid>
              <a:tr h="305280">
                <a:tc>
                  <a:txBody>
                    <a:bodyPr/>
                    <a:lstStyle/>
                    <a:p>
                      <a:r>
                        <a:rPr lang="en-US" sz="1400"/>
                        <a:t>Properties 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Units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Specifications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55421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/>
                        <a:t>Color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Black or white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7219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/>
                        <a:t>Total thickness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mm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0.03 ± 0.003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5613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Tensile Strength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N/25 mm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80328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400"/>
                        <a:t>Elongation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7785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/>
                        <a:t>Adhesion to steel 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N/25mm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&gt;6.5 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08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/>
                        <a:t>Dielectric strength 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kV</a:t>
                      </a:r>
                      <a:endParaRPr lang="en-H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&gt; 3.0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81566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/>
                        <a:t>Temperature class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/>
                        <a:t>o</a:t>
                      </a:r>
                      <a:r>
                        <a:rPr lang="en-US" sz="1400"/>
                        <a:t>C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130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165468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r>
                        <a:rPr lang="en-US" sz="1400"/>
                        <a:t>UL class 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Class B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52324"/>
                  </a:ext>
                </a:extLst>
              </a:tr>
              <a:tr h="348843">
                <a:tc>
                  <a:txBody>
                    <a:bodyPr/>
                    <a:lstStyle/>
                    <a:p>
                      <a:r>
                        <a:rPr lang="en-US" sz="1400"/>
                        <a:t>UL 510 flame retardant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Pass</a:t>
                      </a:r>
                      <a:endParaRPr lang="en-H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7844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957E7A-5869-FFA7-88B6-C370D1588A50}"/>
              </a:ext>
            </a:extLst>
          </p:cNvPr>
          <p:cNvSpPr txBox="1"/>
          <p:nvPr/>
        </p:nvSpPr>
        <p:spPr>
          <a:xfrm>
            <a:off x="246459" y="9421423"/>
            <a:ext cx="636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Test methods: in accordance with ASTM method</a:t>
            </a:r>
          </a:p>
          <a:p>
            <a:r>
              <a:rPr lang="en-US" sz="1200"/>
              <a:t>Shelf-life: 6 months when stored under 23</a:t>
            </a:r>
            <a:r>
              <a:rPr lang="en-US" sz="1200" baseline="30000"/>
              <a:t>o</a:t>
            </a:r>
            <a:r>
              <a:rPr lang="en-US" sz="1200"/>
              <a:t>C and 65% relative humidity </a:t>
            </a:r>
          </a:p>
          <a:p>
            <a:r>
              <a:rPr lang="en-US" sz="1200"/>
              <a:t> </a:t>
            </a:r>
            <a:endParaRPr lang="en-HK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14623-1551-6429-CECD-E775E6BEB035}"/>
              </a:ext>
            </a:extLst>
          </p:cNvPr>
          <p:cNvSpPr txBox="1"/>
          <p:nvPr/>
        </p:nvSpPr>
        <p:spPr>
          <a:xfrm>
            <a:off x="196454" y="1473129"/>
            <a:ext cx="429073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1P801H is a half mil (0.0125 mm) polyester (PET) film coated with acrylic pressure sensitive adhesive.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We can also supply three layers for reinforced insulation as specified in IEC 60950.</a:t>
            </a:r>
          </a:p>
          <a:p>
            <a:pPr algn="just"/>
            <a:endParaRPr lang="en-US" sz="1400" dirty="0"/>
          </a:p>
          <a:p>
            <a:pPr algn="just"/>
            <a:r>
              <a:rPr lang="en-US" b="1" dirty="0"/>
              <a:t>Highlights </a:t>
            </a:r>
          </a:p>
          <a:p>
            <a:pPr algn="just"/>
            <a:endParaRPr lang="en-U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Flame retardant as per UL 510.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Used as </a:t>
            </a:r>
            <a:r>
              <a:rPr lang="en-US" sz="1400" b="1" dirty="0"/>
              <a:t>UL class B electrical insulation systems (EIS)</a:t>
            </a:r>
            <a:r>
              <a:rPr lang="en-US" sz="1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b="1" dirty="0"/>
              <a:t>PET film (0.0125 mm thick</a:t>
            </a:r>
            <a:r>
              <a:rPr lang="en-US" sz="1400" dirty="0"/>
              <a:t>) is significantly </a:t>
            </a:r>
            <a:r>
              <a:rPr lang="en-US" sz="1400" b="1" dirty="0"/>
              <a:t>thinner than competitors</a:t>
            </a:r>
            <a:r>
              <a:rPr lang="en-US" sz="1400" dirty="0"/>
              <a:t>, resulting </a:t>
            </a:r>
            <a:r>
              <a:rPr lang="en-US" sz="1400" b="1" dirty="0"/>
              <a:t>thinner reinforced insulation systems</a:t>
            </a:r>
            <a:r>
              <a:rPr lang="en-US" sz="1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Can apply </a:t>
            </a:r>
            <a:r>
              <a:rPr lang="en-US" sz="1400" b="1" dirty="0"/>
              <a:t>two layers (0.0125 mm PET film x 2) </a:t>
            </a:r>
            <a:r>
              <a:rPr lang="en-US" sz="1400" dirty="0"/>
              <a:t>for F83 EIS ground insulation.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RoHS compliance </a:t>
            </a:r>
            <a:r>
              <a:rPr lang="en-US" sz="1400" dirty="0"/>
              <a:t>and halogen-free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Excellent adhesive properties.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Outstanding heat and solvent resistance.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High tensile strength. 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6C929-DA94-420B-0BF3-250F5E51D75F}"/>
              </a:ext>
            </a:extLst>
          </p:cNvPr>
          <p:cNvSpPr/>
          <p:nvPr/>
        </p:nvSpPr>
        <p:spPr>
          <a:xfrm>
            <a:off x="4631837" y="2935024"/>
            <a:ext cx="2226163" cy="327434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1BFF2-9D6E-F330-5AC3-02CDD95F60F2}"/>
              </a:ext>
            </a:extLst>
          </p:cNvPr>
          <p:cNvSpPr txBox="1"/>
          <p:nvPr/>
        </p:nvSpPr>
        <p:spPr>
          <a:xfrm>
            <a:off x="4779926" y="3173515"/>
            <a:ext cx="19243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For insulating and holding applications:</a:t>
            </a:r>
          </a:p>
          <a:p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Transformers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Capacitors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Electric motors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Relay stabilizers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Electronic components </a:t>
            </a:r>
          </a:p>
          <a:p>
            <a:endParaRPr lang="en-US" sz="1400"/>
          </a:p>
          <a:p>
            <a:r>
              <a:rPr lang="en-US" sz="1400" b="1"/>
              <a:t>Where reinforced insulation</a:t>
            </a:r>
            <a:r>
              <a:rPr lang="en-US" sz="1400"/>
              <a:t> is required  </a:t>
            </a:r>
          </a:p>
          <a:p>
            <a:endParaRPr lang="en-US" sz="1600"/>
          </a:p>
          <a:p>
            <a:endParaRPr lang="en-US"/>
          </a:p>
          <a:p>
            <a:endParaRPr lang="en-HK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782AECC-13A3-AD78-E991-7016BDC34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945" b="-29879"/>
          <a:stretch/>
        </p:blipFill>
        <p:spPr bwMode="auto">
          <a:xfrm>
            <a:off x="5072212" y="282969"/>
            <a:ext cx="1785787" cy="7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roll of tape with a blue rim&#10;&#10;Description automatically generated">
            <a:extLst>
              <a:ext uri="{FF2B5EF4-FFF2-40B4-BE49-F238E27FC236}">
                <a16:creationId xmlns:a16="http://schemas.microsoft.com/office/drawing/2014/main" id="{CB4A28AC-351E-5C81-F1CE-08EB400B7C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r="16796" b="2786"/>
          <a:stretch/>
        </p:blipFill>
        <p:spPr>
          <a:xfrm>
            <a:off x="4626216" y="1096997"/>
            <a:ext cx="2231783" cy="18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14CA63-A0BE-B0BF-6607-44870A244B3D}"/>
              </a:ext>
            </a:extLst>
          </p:cNvPr>
          <p:cNvSpPr txBox="1"/>
          <p:nvPr/>
        </p:nvSpPr>
        <p:spPr>
          <a:xfrm>
            <a:off x="100013" y="15707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Application example: </a:t>
            </a:r>
          </a:p>
          <a:p>
            <a:endParaRPr lang="en-US" b="1"/>
          </a:p>
          <a:p>
            <a:endParaRPr lang="pt-BR" b="1"/>
          </a:p>
          <a:p>
            <a:endParaRPr lang="en-HK"/>
          </a:p>
        </p:txBody>
      </p:sp>
      <p:sp>
        <p:nvSpPr>
          <p:cNvPr id="2" name="文字方塊 7">
            <a:extLst>
              <a:ext uri="{FF2B5EF4-FFF2-40B4-BE49-F238E27FC236}">
                <a16:creationId xmlns:a16="http://schemas.microsoft.com/office/drawing/2014/main" id="{12668FDE-2AF2-6D4C-0C96-CAA9222DB65B}"/>
              </a:ext>
            </a:extLst>
          </p:cNvPr>
          <p:cNvSpPr txBox="1"/>
          <p:nvPr/>
        </p:nvSpPr>
        <p:spPr>
          <a:xfrm>
            <a:off x="3622955" y="9610389"/>
            <a:ext cx="5608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Copyright® 2024 P. Leo &amp; Co., Ltd. All rights reserved.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B0386-9030-79A2-11F3-3B2FF564286F}"/>
              </a:ext>
            </a:extLst>
          </p:cNvPr>
          <p:cNvSpPr txBox="1"/>
          <p:nvPr/>
        </p:nvSpPr>
        <p:spPr>
          <a:xfrm>
            <a:off x="245148" y="8036704"/>
            <a:ext cx="71257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/>
              <a:t>Contact:</a:t>
            </a:r>
          </a:p>
          <a:p>
            <a:r>
              <a:rPr lang="en-US" sz="1050"/>
              <a:t>Mainland China </a:t>
            </a:r>
            <a:r>
              <a:rPr lang="en-HK" sz="1050"/>
              <a:t>(Same</a:t>
            </a:r>
            <a:r>
              <a:rPr lang="zh-TW" altLang="en-US" sz="1050"/>
              <a:t> </a:t>
            </a:r>
            <a:r>
              <a:rPr lang="en-HK" altLang="zh-TW" sz="1050"/>
              <a:t>as</a:t>
            </a:r>
            <a:r>
              <a:rPr lang="zh-TW" altLang="en-US" sz="1050"/>
              <a:t> </a:t>
            </a:r>
            <a:r>
              <a:rPr lang="en-HK" altLang="zh-TW" sz="1050"/>
              <a:t>WeChat</a:t>
            </a:r>
            <a:r>
              <a:rPr lang="en-US" altLang="zh-TW" sz="1050"/>
              <a:t>): +86 13360687771 (</a:t>
            </a:r>
            <a:r>
              <a:rPr lang="en-US" altLang="zh-TW" sz="1050" err="1"/>
              <a:t>Ms</a:t>
            </a:r>
            <a:r>
              <a:rPr lang="en-US" altLang="zh-TW" sz="1050"/>
              <a:t> Jenny Ho)</a:t>
            </a:r>
          </a:p>
          <a:p>
            <a:r>
              <a:rPr lang="en-US" altLang="zh-TW" sz="1050"/>
              <a:t>North America: +1 (970) 3718146 (</a:t>
            </a:r>
            <a:r>
              <a:rPr lang="en-US" altLang="zh-TW" sz="1050" err="1"/>
              <a:t>Mr</a:t>
            </a:r>
            <a:r>
              <a:rPr lang="en-US" altLang="zh-TW" sz="1050"/>
              <a:t> Scott </a:t>
            </a:r>
            <a:r>
              <a:rPr lang="en-US" altLang="zh-TW" sz="1050" err="1"/>
              <a:t>Mundfrom</a:t>
            </a:r>
            <a:r>
              <a:rPr lang="en-US" altLang="zh-TW" sz="1050"/>
              <a:t>) </a:t>
            </a:r>
          </a:p>
          <a:p>
            <a:r>
              <a:rPr lang="en-US" sz="1050"/>
              <a:t>Hong Kong:  </a:t>
            </a:r>
            <a:r>
              <a:rPr lang="en-US" altLang="zh-TW" sz="1050"/>
              <a:t>+852 2604 8222</a:t>
            </a:r>
          </a:p>
          <a:p>
            <a:r>
              <a:rPr lang="en-US" sz="1050"/>
              <a:t>Email</a:t>
            </a:r>
            <a:r>
              <a:rPr lang="en-US" altLang="zh-TW" sz="1050"/>
              <a:t>: </a:t>
            </a:r>
            <a:r>
              <a:rPr lang="en-US" sz="1050"/>
              <a:t>sales@pleo.com</a:t>
            </a:r>
          </a:p>
          <a:p>
            <a:endParaRPr lang="en-US" sz="1050"/>
          </a:p>
          <a:p>
            <a:r>
              <a:rPr lang="en-US" sz="1050"/>
              <a:t>P. Leo &amp; Co., Ltd. | Unit 210, 8W, Hong Kong Science Park, Shatin, N.T., Hong Kong </a:t>
            </a:r>
          </a:p>
          <a:p>
            <a:r>
              <a:rPr lang="en-US" sz="1050"/>
              <a:t>Factory.| No. 3 Rui Wah Road, Tian Keng, Heng Li, Dongguan, Guangdong, China 523206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B5279-004E-DB4A-E183-11AAC5824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57" b="-35951"/>
          <a:stretch/>
        </p:blipFill>
        <p:spPr bwMode="auto">
          <a:xfrm>
            <a:off x="245148" y="9510262"/>
            <a:ext cx="916129" cy="3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A3597D-BDC4-BAE2-64D7-808AA78BA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19623"/>
              </p:ext>
            </p:extLst>
          </p:nvPr>
        </p:nvGraphicFramePr>
        <p:xfrm>
          <a:off x="330987" y="2758702"/>
          <a:ext cx="6096128" cy="17565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6309">
                  <a:extLst>
                    <a:ext uri="{9D8B030D-6E8A-4147-A177-3AD203B41FA5}">
                      <a16:colId xmlns:a16="http://schemas.microsoft.com/office/drawing/2014/main" val="656326622"/>
                    </a:ext>
                  </a:extLst>
                </a:gridCol>
                <a:gridCol w="1872085">
                  <a:extLst>
                    <a:ext uri="{9D8B030D-6E8A-4147-A177-3AD203B41FA5}">
                      <a16:colId xmlns:a16="http://schemas.microsoft.com/office/drawing/2014/main" val="4087289923"/>
                    </a:ext>
                  </a:extLst>
                </a:gridCol>
                <a:gridCol w="1877734">
                  <a:extLst>
                    <a:ext uri="{9D8B030D-6E8A-4147-A177-3AD203B41FA5}">
                      <a16:colId xmlns:a16="http://schemas.microsoft.com/office/drawing/2014/main" val="4152067611"/>
                    </a:ext>
                  </a:extLst>
                </a:gridCol>
              </a:tblGrid>
              <a:tr h="279999">
                <a:tc>
                  <a:txBody>
                    <a:bodyPr/>
                    <a:lstStyle/>
                    <a:p>
                      <a:pPr algn="ctr"/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P. Leo 1P801H tape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Competitor PET tape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70822"/>
                  </a:ext>
                </a:extLst>
              </a:tr>
              <a:tr h="2799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Polyester film thickness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0.0125 mm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0.025 mm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6592"/>
                  </a:ext>
                </a:extLst>
              </a:tr>
              <a:tr h="2799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Total thickness </a:t>
                      </a:r>
                    </a:p>
                    <a:p>
                      <a:pPr algn="ctr"/>
                      <a:r>
                        <a:rPr lang="en-US" sz="1400"/>
                        <a:t>(with adhesive)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0.030 mm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0.055 mm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57175"/>
                  </a:ext>
                </a:extLst>
              </a:tr>
              <a:tr h="32401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UL temperature class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Class B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Class B 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49163"/>
                  </a:ext>
                </a:extLst>
              </a:tr>
              <a:tr h="2799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UL 510 flame retardant 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Pass</a:t>
                      </a:r>
                      <a:endParaRPr lang="en-H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Pass</a:t>
                      </a:r>
                      <a:endParaRPr lang="en-HK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691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B8769C4D-967B-4ED3-DAF5-D4617B500057}"/>
              </a:ext>
            </a:extLst>
          </p:cNvPr>
          <p:cNvSpPr txBox="1"/>
          <p:nvPr/>
        </p:nvSpPr>
        <p:spPr>
          <a:xfrm>
            <a:off x="1016497" y="4652425"/>
            <a:ext cx="5908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Comparison between P. Leo 1P801H tape vs. PET tape from a key competitor </a:t>
            </a:r>
            <a:endParaRPr lang="en-HK" sz="1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002DC-D7A3-53C1-E219-4934B5B9312B}"/>
              </a:ext>
            </a:extLst>
          </p:cNvPr>
          <p:cNvSpPr txBox="1"/>
          <p:nvPr/>
        </p:nvSpPr>
        <p:spPr>
          <a:xfrm>
            <a:off x="204910" y="601199"/>
            <a:ext cx="444133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/>
              <a:t>Industries are demanding smaller transformer designs for electric vehicles, cell phones and wireless routers etc. Our 1P801H tapes are at least a magnitude thinner than conventional polyester (PET) films. Thus, the total thickness of reinforced insulation (in 3 layers) as per IEC 60950 </a:t>
            </a:r>
            <a:r>
              <a:rPr lang="en-US" sz="1400" b="1"/>
              <a:t>using our tapes would be 0.09 mm</a:t>
            </a:r>
            <a:r>
              <a:rPr lang="en-US" sz="1400"/>
              <a:t>, which is significantly thinner than using tapes from </a:t>
            </a:r>
            <a:r>
              <a:rPr lang="en-US" sz="1400" b="1"/>
              <a:t>a key competitor (0.165 mm)</a:t>
            </a:r>
            <a:r>
              <a:rPr lang="en-US" sz="1400"/>
              <a:t>.</a:t>
            </a:r>
            <a:endParaRPr lang="en-US" sz="1400" b="1"/>
          </a:p>
        </p:txBody>
      </p:sp>
      <p:pic>
        <p:nvPicPr>
          <p:cNvPr id="1026" name="Picture 2" descr="electric transformer">
            <a:extLst>
              <a:ext uri="{FF2B5EF4-FFF2-40B4-BE49-F238E27FC236}">
                <a16:creationId xmlns:a16="http://schemas.microsoft.com/office/drawing/2014/main" id="{A159362F-B02F-E558-0874-E1916CA1C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t="13804" r="23004" b="18545"/>
          <a:stretch/>
        </p:blipFill>
        <p:spPr bwMode="auto">
          <a:xfrm>
            <a:off x="4751137" y="798286"/>
            <a:ext cx="1785462" cy="14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BF68D71-3955-8364-F4C8-0419BA029B56}"/>
              </a:ext>
            </a:extLst>
          </p:cNvPr>
          <p:cNvSpPr txBox="1"/>
          <p:nvPr/>
        </p:nvSpPr>
        <p:spPr>
          <a:xfrm>
            <a:off x="250686" y="6770506"/>
            <a:ext cx="64175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Reinforced insulation system made by 1P801H tape would be thinner than tapes </a:t>
            </a:r>
          </a:p>
          <a:p>
            <a:pPr algn="ctr"/>
            <a:r>
              <a:rPr lang="en-US" sz="1100" b="1"/>
              <a:t>from a key competitor</a:t>
            </a:r>
          </a:p>
          <a:p>
            <a:pPr algn="ctr"/>
            <a:endParaRPr lang="en-HK" sz="1100" b="1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59815B2-A33D-4F0F-051A-4B01ABBC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47" y="5013835"/>
            <a:ext cx="6806807" cy="180243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2BFD761-315F-AB85-1836-EC7BDE08CFC5}"/>
              </a:ext>
            </a:extLst>
          </p:cNvPr>
          <p:cNvSpPr txBox="1"/>
          <p:nvPr/>
        </p:nvSpPr>
        <p:spPr>
          <a:xfrm>
            <a:off x="204910" y="7261457"/>
            <a:ext cx="665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Furthermore, </a:t>
            </a:r>
            <a:r>
              <a:rPr lang="en-US" sz="1400" b="1"/>
              <a:t>two layers </a:t>
            </a:r>
            <a:r>
              <a:rPr lang="en-US" sz="1400"/>
              <a:t>of the 1P801H tape </a:t>
            </a:r>
            <a:r>
              <a:rPr lang="en-US" sz="1400" b="1"/>
              <a:t>(0.0125 mm PET film x 2) </a:t>
            </a:r>
            <a:r>
              <a:rPr lang="en-US" sz="1400"/>
              <a:t>can be applied for </a:t>
            </a:r>
            <a:r>
              <a:rPr lang="en-US" sz="1400" b="1"/>
              <a:t>F83 EIS ground insulation</a:t>
            </a:r>
            <a:r>
              <a:rPr lang="en-US" sz="1400"/>
              <a:t>.    </a:t>
            </a:r>
            <a:endParaRPr lang="en-HK" sz="1400"/>
          </a:p>
        </p:txBody>
      </p:sp>
    </p:spTree>
    <p:extLst>
      <p:ext uri="{BB962C8B-B14F-4D97-AF65-F5344CB8AC3E}">
        <p14:creationId xmlns:p14="http://schemas.microsoft.com/office/powerpoint/2010/main" val="3534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501</Words>
  <Application>Microsoft Macintosh PowerPoint</Application>
  <PresentationFormat>A4 Paper (210x297 mm)</PresentationFormat>
  <Paragraphs>114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Adam Kong</dc:creator>
  <cp:lastModifiedBy>Ronnie Chan</cp:lastModifiedBy>
  <cp:revision>2</cp:revision>
  <cp:lastPrinted>2024-07-11T04:00:46Z</cp:lastPrinted>
  <dcterms:created xsi:type="dcterms:W3CDTF">2024-07-08T02:13:55Z</dcterms:created>
  <dcterms:modified xsi:type="dcterms:W3CDTF">2024-07-24T07:55:26Z</dcterms:modified>
</cp:coreProperties>
</file>